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4" r:id="rId9"/>
    <p:sldId id="269" r:id="rId10"/>
    <p:sldId id="262" r:id="rId11"/>
    <p:sldId id="273" r:id="rId12"/>
    <p:sldId id="276" r:id="rId13"/>
    <p:sldId id="278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>
      <p:cViewPr>
        <p:scale>
          <a:sx n="70" d="100"/>
          <a:sy n="70" d="100"/>
        </p:scale>
        <p:origin x="-14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066800"/>
            <a:ext cx="5943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Србија од 1903. до 1914.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990600" y="4419600"/>
            <a:ext cx="7391400" cy="1295400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Лична власт владара замењена парламентарном демократијом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276600"/>
            <a:ext cx="74676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Владао  краљ  Петар </a:t>
            </a:r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Карађорђевић ,,Ослободилац”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Србија је почетком 20.века прошла кроз тешка искушења: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400" b="1" dirty="0" smtClean="0">
                <a:solidFill>
                  <a:schemeClr val="bg1"/>
                </a:solidFill>
              </a:rPr>
              <a:t>Завереничко питање: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62400"/>
            <a:ext cx="9144000" cy="28623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Од 1903. спољна политика Србије много се променила. </a:t>
            </a:r>
          </a:p>
          <a:p>
            <a:r>
              <a:rPr lang="ru-RU" b="1" dirty="0" smtClean="0">
                <a:latin typeface="Calibri" pitchFamily="34" charset="0"/>
              </a:rPr>
              <a:t>За разлику од Милана Обреновића који је водио политику зближавања са Аустро-Угарском,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Петар </a:t>
            </a:r>
            <a:r>
              <a:rPr lang="sr-Latn-RS" b="1" dirty="0" smtClean="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 Kарађорђевић се највише ослањао на силе Антанте </a:t>
            </a:r>
            <a:r>
              <a:rPr lang="ru-RU" b="1" dirty="0" smtClean="0">
                <a:latin typeface="Calibri" pitchFamily="34" charset="0"/>
              </a:rPr>
              <a:t>(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Русија, Енглеска,Француска</a:t>
            </a:r>
            <a:r>
              <a:rPr lang="ru-RU" b="1" dirty="0" smtClean="0">
                <a:latin typeface="Calibri" pitchFamily="34" charset="0"/>
              </a:rPr>
              <a:t>). </a:t>
            </a:r>
          </a:p>
          <a:p>
            <a:r>
              <a:rPr lang="ru-RU" b="1" dirty="0" smtClean="0">
                <a:latin typeface="Calibri" pitchFamily="34" charset="0"/>
              </a:rPr>
              <a:t>Влада је дуго припремала терен за прекидање трговинских односа са Аустро-Угарском. У току Царинског/Свињског рата(1906-1911) то је и постигнуто. Од тада месне прерађевине  (а не живе свиње) се из Србије извозе на остала европска тржишта. </a:t>
            </a:r>
          </a:p>
          <a:p>
            <a:r>
              <a:rPr lang="ru-RU" b="1" dirty="0" smtClean="0">
                <a:latin typeface="Calibri" pitchFamily="34" charset="0"/>
              </a:rPr>
              <a:t>Тајна конвенција коју је 1881.потписао Милан Обреновић и аустроугарски политичари више није важила.</a:t>
            </a:r>
            <a:endParaRPr lang="en-US" b="1" dirty="0" smtClean="0">
              <a:latin typeface="Calibri" pitchFamily="34" charset="0"/>
            </a:endParaRPr>
          </a:p>
          <a:p>
            <a:endParaRPr lang="en-US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124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2000" dirty="0" smtClean="0"/>
              <a:t> </a:t>
            </a:r>
            <a:r>
              <a:rPr lang="sr-Cyrl-RS" sz="2400" b="1" dirty="0" smtClean="0">
                <a:solidFill>
                  <a:schemeClr val="bg1"/>
                </a:solidFill>
              </a:rPr>
              <a:t>Царински рат= Свињски рат </a:t>
            </a:r>
            <a:r>
              <a:rPr lang="sr-Latn-CS" sz="2400" b="1" dirty="0" smtClean="0">
                <a:solidFill>
                  <a:schemeClr val="bg1"/>
                </a:solidFill>
              </a:rPr>
              <a:t>(</a:t>
            </a:r>
            <a:r>
              <a:rPr lang="sr-Cyrl-RS" sz="2400" b="1" dirty="0" smtClean="0">
                <a:solidFill>
                  <a:schemeClr val="bg1"/>
                </a:solidFill>
              </a:rPr>
              <a:t>1906-1911</a:t>
            </a:r>
            <a:r>
              <a:rPr lang="sr-Latn-CS" sz="2400" b="1" dirty="0" smtClean="0">
                <a:solidFill>
                  <a:schemeClr val="bg1"/>
                </a:solidFill>
              </a:rPr>
              <a:t>) </a:t>
            </a:r>
            <a:r>
              <a:rPr lang="sr-Cyrl-RS" sz="2400" b="1" dirty="0" smtClean="0">
                <a:solidFill>
                  <a:schemeClr val="bg1"/>
                </a:solidFill>
              </a:rPr>
              <a:t>са А-У, која је увела економске санкције Србији: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14400"/>
            <a:ext cx="9144000" cy="21544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Европски владари су сматрали да убице последњих Оберновића треба сурово казнити или у супротном </a:t>
            </a:r>
            <a:r>
              <a:rPr lang="sr-Latn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прекинути  сарадњу  са Србијом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smtClean="0"/>
              <a:t> </a:t>
            </a:r>
            <a:r>
              <a:rPr lang="ru-RU" b="1" dirty="0" smtClean="0">
                <a:solidFill>
                  <a:schemeClr val="tx1"/>
                </a:solidFill>
              </a:rPr>
              <a:t>Европску штампу преплавили су  текстови о краљевом убиству и негодовало се због одлуке српских власти да убице ослободе одговорности за убиство краљевског пара. </a:t>
            </a:r>
            <a:r>
              <a:rPr lang="ru-RU" b="1" dirty="0" smtClean="0">
                <a:solidFill>
                  <a:schemeClr val="bg1"/>
                </a:solidFill>
              </a:rPr>
              <a:t>Проблем је решен 1906. када је  влада Николе Пашића пензионисала старије заверенике </a:t>
            </a:r>
            <a:r>
              <a:rPr lang="ru-RU" sz="2000" b="1" dirty="0" smtClean="0">
                <a:solidFill>
                  <a:schemeClr val="tx1"/>
                </a:solidFill>
              </a:rPr>
              <a:t>попут Александра Машина , Дамњана Поповића,Петра Мишића. Тиме су се задовљили сви – и европски дворови, и српке власти и завереници.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d-a.akamaihd.net/hphotos-ak-xpf1/v/t1.0-9/1377553_796997323720576_5616880970589862862_n.jpg?oh=411d3eef7e3396c36c21a24438aa1211&amp;oe=5582A787&amp;__gda__=1434918982_cbb8603219dd62390725f161fd6b55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153400" cy="56864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6248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НИКОЛАЈ ДРУГИ СА СРПСКИМ КРАЉЕМ ПЕТРОМ ПРВИМ - ПЕТРОГРАД 22.03.1910.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30162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На односе између Србије и Аустро-Угарске највише је утицала анексиона криза 1908.  Тада је 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Аустро-Угарска припојила БиХ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  и  тако  прекршила одлуке Берлинког конгреса. 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</a:rPr>
              <a:t>На вест о анексији највише је  демонстрирао престолонаследник Ђорђе Kарађорђевић,  први син краља Петр</a:t>
            </a:r>
            <a:r>
              <a:rPr lang="sr-Latn-RS" sz="2200" dirty="0" smtClean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r-Latn-RS" sz="2200" dirty="0" smtClean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</a:rPr>
              <a:t>, који је у Београду, а потом и на </a:t>
            </a:r>
            <a:r>
              <a:rPr lang="sr-Cyrl-RS" sz="2200" dirty="0" smtClean="0">
                <a:solidFill>
                  <a:schemeClr val="tx1"/>
                </a:solidFill>
                <a:latin typeface="Calibri" pitchFamily="34" charset="0"/>
              </a:rPr>
              <a:t>Дрини </a:t>
            </a: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</a:rPr>
              <a:t> палио аустроугарске заставе.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После више месечних напора   да своја права одбрани дипломатским путем, Србија је марта 1909. морала да потпише  споразум где  гарантује да припајање  БиХ  Аустро-Угарској „није повредило њена национална права”.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Анексиона криза 1908</a:t>
            </a:r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/9.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www.blic.rs/data/images/2014-09-14/513662_aneksija-1908._f.jpg?ver=1410726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581400"/>
            <a:ext cx="5638800" cy="28003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64008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     </a:t>
            </a:r>
            <a:r>
              <a:rPr lang="sr-Cyrl-RS" sz="2000" b="1" dirty="0" smtClean="0">
                <a:solidFill>
                  <a:schemeClr val="bg1"/>
                </a:solidFill>
              </a:rPr>
              <a:t>Демонстрације у Београду поводом </a:t>
            </a:r>
            <a:r>
              <a:rPr lang="sr-Cyrl-RS" sz="2000" b="1" smtClean="0">
                <a:solidFill>
                  <a:schemeClr val="bg1"/>
                </a:solidFill>
              </a:rPr>
              <a:t>анексије </a:t>
            </a:r>
            <a:r>
              <a:rPr lang="sr-Cyrl-RS" sz="2000" b="1" smtClean="0">
                <a:solidFill>
                  <a:schemeClr val="bg1"/>
                </a:solidFill>
              </a:rPr>
              <a:t>БиХ </a:t>
            </a:r>
            <a:r>
              <a:rPr lang="sr-Cyrl-RS" sz="2000" b="1" dirty="0" smtClean="0">
                <a:solidFill>
                  <a:schemeClr val="bg1"/>
                </a:solidFill>
              </a:rPr>
              <a:t>1908.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400" b="1" dirty="0" smtClean="0">
                <a:solidFill>
                  <a:schemeClr val="bg1"/>
                </a:solidFill>
              </a:rPr>
              <a:t>Принц Ђорђе  се одрекао права престолонаследника  у корист  брата Александра 1909.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7232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Један догађај био је преломан у Ђорђевом животу – смрт дворског послужитеља Стевана Kолаковића.</a:t>
            </a:r>
          </a:p>
          <a:p>
            <a:r>
              <a:rPr lang="ru-RU" sz="1600" b="1" dirty="0" smtClean="0"/>
              <a:t>Наиме, 14. марта 1909, у изливу беса због непредатог писма једној девојци, престолонаследник је ногом </a:t>
            </a:r>
            <a:r>
              <a:rPr lang="sr-Cyrl-CS" sz="1600" b="1" dirty="0" smtClean="0"/>
              <a:t>у </a:t>
            </a:r>
            <a:r>
              <a:rPr lang="ru-RU" sz="1600" b="1" dirty="0" smtClean="0"/>
              <a:t>стомак снажно ударио свог посилног.</a:t>
            </a:r>
          </a:p>
          <a:p>
            <a:r>
              <a:rPr lang="ru-RU" sz="1600" b="1" dirty="0" smtClean="0"/>
              <a:t>Тешко повређени Kолаковић је наредног дана оперисан, али је после неколико дана преминуо.</a:t>
            </a:r>
          </a:p>
          <a:p>
            <a:r>
              <a:rPr lang="ru-RU" sz="1600" b="1" dirty="0" smtClean="0"/>
              <a:t>Догађај је изазвао велику буру у домаћој, а нарочито у аустроугарској штампи. Данима тврдећи</a:t>
            </a:r>
          </a:p>
          <a:p>
            <a:r>
              <a:rPr lang="ru-RU" sz="1600" b="1" dirty="0" smtClean="0"/>
              <a:t>да се у Двору десило убиство, "Радничке новине" су постепено уобличавале захтев за престолонаследниковом абдикацијом.</a:t>
            </a:r>
          </a:p>
          <a:p>
            <a:r>
              <a:rPr lang="ru-RU" sz="1600" b="1" dirty="0" smtClean="0"/>
              <a:t>Ништа мање агресивна није била ни бечка штампа која се, тражећи Ђорђеву абдикацију, светила </a:t>
            </a:r>
          </a:p>
          <a:p>
            <a:r>
              <a:rPr lang="ru-RU" sz="1600" b="1" dirty="0" smtClean="0"/>
              <a:t>српском престолонаследнику због његовог јавног подстицања националних осећања и неодмерених изјава приликом аустро-угарске анексије Босне и Херцеговине (1908).</a:t>
            </a:r>
          </a:p>
          <a:p>
            <a:r>
              <a:rPr lang="ru-RU" sz="1600" b="1" dirty="0" smtClean="0"/>
              <a:t>Али, нерасположење према престолонаследнику потхрањивали су и бивши завереници (Мајски преврат, 1903) са којима је Ђорђе дошао у сукоб због јасно израженог противљења њиховим претераним амбицијама.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Пре свих, против Ђорђа су били Драгутин Димитријевић Апис и Петар Живковић, који су сматрали да је  он неподесан за владара и да би престолонаслеђе требало да пређе на млађег краљевог сина Александра.</a:t>
            </a:r>
          </a:p>
          <a:p>
            <a:r>
              <a:rPr lang="ru-RU" sz="1600" b="1" dirty="0" smtClean="0"/>
              <a:t>Убрзо су официри придобили уз себе неколико утицајних политичара у чијем се "залеђу могла наслутити силуета председника владе Николе Пашића" (Драгутин Илић, "Уморство" Стевана Kолаковића).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Суочен с координисаном акцијом противника, престолонаследник Ђорђе Kарађорђевић је у поподневним часовима 27. марта 1909. године абдицирао. </a:t>
            </a:r>
          </a:p>
          <a:p>
            <a:r>
              <a:rPr lang="ru-RU" sz="1600" b="1" dirty="0" smtClean="0"/>
              <a:t>Сутрадан су званичне "Српске новине" објавиле краљеву Прокламацију о Ђорђевом одступању од престола и преношењу права престолонаследника на млађег краљевог сина Александра.</a:t>
            </a:r>
            <a:endParaRPr lang="en-US" sz="1600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 </a:t>
            </a:r>
          </a:p>
        </p:txBody>
      </p:sp>
      <p:pic>
        <p:nvPicPr>
          <p:cNvPr id="4" name="Picture 3" descr="http://www.rts.rs/upload/storyBoxImageData/2012/10/15/10735128/djordje%20Karadjordjevic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1117"/>
            <a:ext cx="3276600" cy="343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3246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П</a:t>
            </a:r>
            <a:r>
              <a:rPr lang="sr-Cyrl-RS" sz="2000" b="1" dirty="0" smtClean="0"/>
              <a:t>ринц Ђорђе</a:t>
            </a:r>
            <a:endParaRPr lang="en-US" sz="2000" b="1" dirty="0"/>
          </a:p>
        </p:txBody>
      </p:sp>
      <p:pic>
        <p:nvPicPr>
          <p:cNvPr id="6" name="Picture 5" descr="http://home.ica.net/~dejan/karadjordjevici/razglednica%20-%20Kralj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4576" y="1828800"/>
            <a:ext cx="398942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0" y="2743200"/>
            <a:ext cx="301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wipe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0"/>
            <a:ext cx="8534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Србија је у складу са јачањем националног заноса опремала војску  с </a:t>
            </a:r>
            <a:r>
              <a:rPr lang="sr-Cyrl-CS" sz="2400" b="1" dirty="0" smtClean="0"/>
              <a:t>циљем ослобођења и уједињења српства  која ће извојевати величанствене подвиге у Балканским ратовима 1912/13 и Првом светском рату (1914-1918).</a:t>
            </a:r>
            <a:endParaRPr lang="en-US" sz="2400" b="1" dirty="0"/>
          </a:p>
        </p:txBody>
      </p:sp>
      <p:pic>
        <p:nvPicPr>
          <p:cNvPr id="3" name="Picture 2" descr="https://m.ak.fbcdn.net/sphotos-c.ak/hphotos-ak-xpa1/v/t1.0-9/1521632_10152720256769655_3888276078536602590_n.jpg?oh=d7a17861546272d25e1353ddfe3d2c9a&amp;oe=548DE3A8&amp;__gda__=1421393602_a2338634844d9ef0369ca8af5f38914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0"/>
            <a:ext cx="533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381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400" b="1" dirty="0" smtClean="0">
                <a:solidFill>
                  <a:schemeClr val="bg1"/>
                </a:solidFill>
              </a:rPr>
              <a:t> Балкански и Први светски рат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609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АУТОР: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495857" y="1676401"/>
            <a:ext cx="41522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Душица Максимовић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4038600" y="2895600"/>
            <a:ext cx="1524000" cy="1447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51816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Хвала на пажњи!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Завереници су на престо довели Карађорђевог унука, шездес</a:t>
            </a:r>
            <a:r>
              <a:rPr lang="sr-Latn-RS" sz="2000" b="1" dirty="0" smtClean="0"/>
              <a:t>e</a:t>
            </a:r>
            <a:r>
              <a:rPr lang="sr-Cyrl-RS" sz="2000" b="1" dirty="0" smtClean="0"/>
              <a:t>тогодишњег Петра </a:t>
            </a:r>
            <a:r>
              <a:rPr lang="sr-Latn-RS" sz="2000" b="1" dirty="0" smtClean="0"/>
              <a:t>I </a:t>
            </a:r>
            <a:r>
              <a:rPr lang="sr-Cyrl-RS" sz="2000" b="1" dirty="0" smtClean="0"/>
              <a:t>Карађорђевића , пето дете екс кнеза Александра Карађорђевића и Персиде који је до тада живео у егзилу  у Женеви ратујући у Легији части Наполеона </a:t>
            </a:r>
            <a:r>
              <a:rPr lang="sr-Latn-RS" sz="2000" b="1" dirty="0" smtClean="0"/>
              <a:t>III,</a:t>
            </a:r>
            <a:r>
              <a:rPr lang="sr-Cyrl-RS" sz="2000" b="1" dirty="0" smtClean="0"/>
              <a:t>као Петар Мркоњић у Херцеговачком устанку 1875.</a:t>
            </a:r>
            <a:endParaRPr lang="en-US" sz="2000" b="1" dirty="0"/>
          </a:p>
        </p:txBody>
      </p:sp>
      <p:pic>
        <p:nvPicPr>
          <p:cNvPr id="3" name="Picture 2" descr="http://www.plavazvijezda.com/wp-content/uploads/2012/03/Petar_arsen_zor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525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39.tinypic.com/29v1m2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3063109" cy="466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334000"/>
            <a:ext cx="5257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Оженио се Зорком , кћерком краља Николе, имао 2 сина Ђорђа и Александра и кћер Јелену.Када је Зорка извршила самоубиство напушта Цетиње и одлази у Женеву.</a:t>
            </a:r>
            <a:endParaRPr lang="en-US" sz="20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Н</a:t>
            </a:r>
            <a:r>
              <a:rPr lang="sr-Cyrl-RS" sz="2400" b="1" dirty="0" smtClean="0"/>
              <a:t>ародна скупштина прогласила је Петра </a:t>
            </a:r>
            <a:r>
              <a:rPr lang="sr-Latn-RS" sz="2400" b="1" dirty="0" smtClean="0"/>
              <a:t>I</a:t>
            </a:r>
            <a:r>
              <a:rPr lang="sr-Cyrl-RS" sz="2400" b="1" dirty="0" smtClean="0"/>
              <a:t> Карађорђевића за краља</a:t>
            </a:r>
          </a:p>
          <a:p>
            <a:r>
              <a:rPr lang="sr-Cyrl-RS" sz="2400" b="1" dirty="0" smtClean="0"/>
              <a:t> (1903-1921) потшо је претходно  положио заклетву на мало измењени устав из 1888.познат као устав из 1903.</a:t>
            </a:r>
            <a:endParaRPr lang="en-US" sz="2400" b="1" dirty="0"/>
          </a:p>
        </p:txBody>
      </p:sp>
      <p:pic>
        <p:nvPicPr>
          <p:cNvPr id="4" name="Picture 3" descr="http://2.bp.blogspot.com/-cfodDxfKsXs/TsKRKUfebuI/AAAAAAAAAQE/32C9i8vUPas/s1600/Petar+1+Karadjordjevi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710305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943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</a:rPr>
              <a:t>К</a:t>
            </a:r>
            <a:r>
              <a:rPr lang="sr-Cyrl-RS" sz="2400" b="1" dirty="0" smtClean="0">
                <a:solidFill>
                  <a:schemeClr val="bg1"/>
                </a:solidFill>
              </a:rPr>
              <a:t>раљ Петар </a:t>
            </a:r>
            <a:r>
              <a:rPr lang="sr-Latn-RS" sz="2400" b="1" dirty="0" smtClean="0">
                <a:solidFill>
                  <a:schemeClr val="bg1"/>
                </a:solidFill>
              </a:rPr>
              <a:t>I</a:t>
            </a:r>
            <a:r>
              <a:rPr lang="sr-Cyrl-RS" sz="2400" b="1" dirty="0" smtClean="0">
                <a:solidFill>
                  <a:schemeClr val="bg1"/>
                </a:solidFill>
              </a:rPr>
              <a:t> Карађорђевић (1903-1921)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http://static.politika.co.rs/uploads/rubrike/201726/i/1/petar1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2600"/>
            <a:ext cx="4419600" cy="415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Церемонијал миропомазања и крунисања обављен је 1904. у Саборној цркви у Београду: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http://www.pokimica.com/katalog/image_view/miropomazanje1_vie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2409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okimica.com/katalog/image_view/miropomazanje3_vie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95800"/>
            <a:ext cx="331089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upload.wikimedia.org/wikipedia/commons/thumb/9/9b/Coronaci%C3%B3nPedroIDeSerbia2.jpeg/220px-Coronaci%C3%B3nPedroIDeSerbia2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006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219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Миропомазање:</a:t>
            </a:r>
            <a:endParaRPr lang="en-US" b="1" dirty="0"/>
          </a:p>
        </p:txBody>
      </p:sp>
      <p:pic>
        <p:nvPicPr>
          <p:cNvPr id="8" name="Picture 7" descr="http://www.vaseljenska.com/wp-content/uploads/2011/08/kralj-petar-6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762001"/>
            <a:ext cx="5810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Крунисање краља Петра </a:t>
            </a:r>
            <a:r>
              <a:rPr lang="sr-Latn-RS" sz="2400" b="1" dirty="0" smtClean="0">
                <a:solidFill>
                  <a:schemeClr val="bg1"/>
                </a:solidFill>
              </a:rPr>
              <a:t>I</a:t>
            </a:r>
            <a:r>
              <a:rPr lang="sr-Cyrl-RS" sz="2400" b="1" dirty="0" smtClean="0">
                <a:solidFill>
                  <a:schemeClr val="bg1"/>
                </a:solidFill>
              </a:rPr>
              <a:t> Карађорђевића</a:t>
            </a:r>
            <a:r>
              <a:rPr lang="sr-Cyrl-RS" sz="2400" b="1" dirty="0" smtClean="0"/>
              <a:t>: </a:t>
            </a:r>
            <a:endParaRPr lang="en-US" sz="2400" b="1" dirty="0"/>
          </a:p>
        </p:txBody>
      </p:sp>
      <p:pic>
        <p:nvPicPr>
          <p:cNvPr id="4" name="Picture 3" descr="http://www.telegraf.rs/wp-content/uploads/2012/07/Krunisanje5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b92.net/news/pics/2011/02/21326283784d5527aa97ae1863234921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052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i7.tinypic.com/682vf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85800"/>
            <a:ext cx="3581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4.slikomat.com/11/0619/2f9-17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8920" y="3429000"/>
            <a:ext cx="3586480" cy="285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en.academic.ru/pictures/enwiki/75/Kralj_Petar_I_Karadjordjevi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657599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038600" y="381000"/>
            <a:ext cx="4876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457200"/>
            <a:ext cx="4876800" cy="201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раљ Петар </a:t>
            </a:r>
            <a:r>
              <a:rPr lang="sr-Latn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Карађорђевић (1903-1921), </a:t>
            </a:r>
            <a:r>
              <a:rPr lang="sr-Cyrl-RS" sz="2000" b="1" dirty="0" smtClean="0">
                <a:solidFill>
                  <a:schemeClr val="bg1"/>
                </a:solidFill>
              </a:rPr>
              <a:t>искрени </a:t>
            </a:r>
            <a:r>
              <a:rPr lang="sr-Cyrl-RS" sz="2000" b="1" dirty="0" smtClean="0">
                <a:solidFill>
                  <a:srgbClr val="FFFF00"/>
                </a:solidFill>
              </a:rPr>
              <a:t>присталица либералне демократије</a:t>
            </a:r>
            <a:r>
              <a:rPr lang="sr-Cyrl-RS" sz="2000" b="1" dirty="0" smtClean="0">
                <a:solidFill>
                  <a:schemeClr val="bg1"/>
                </a:solidFill>
              </a:rPr>
              <a:t> , владао по уставу и није се мешао у рад Скупштине па се у Србији 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учврстио парламентаризам и наступило доба демократије</a:t>
            </a:r>
            <a:r>
              <a:rPr lang="sr-Cyrl-RS" sz="2000" b="1" dirty="0" smtClean="0">
                <a:solidFill>
                  <a:schemeClr val="bg1"/>
                </a:solidFill>
              </a:rPr>
              <a:t>. 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0" y="4648200"/>
            <a:ext cx="9144000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648199"/>
            <a:ext cx="8991600" cy="2092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Краљ се није мешао у политику али јесте војска, посебно завереници који су се осилили после Мајског преврата.</a:t>
            </a:r>
            <a:r>
              <a:rPr lang="ru-RU" dirty="0" smtClean="0"/>
              <a:t> Они су сматрали да краљ, који је захваљујући њима дошао на власт, треба да буде њихов вечити дужник и да мора да пристане на њихово уплитање у државне послове. </a:t>
            </a:r>
            <a:r>
              <a:rPr lang="sr-Cyrl-RS" sz="2000" b="1" dirty="0" smtClean="0">
                <a:solidFill>
                  <a:schemeClr val="bg1"/>
                </a:solidFill>
              </a:rPr>
              <a:t>Официри су се поделили на симпатизере завереника попут организације ,,Црна рука” = ,,Уједињење или смрт” и противнике ,,Бела рука”.</a:t>
            </a:r>
            <a:r>
              <a:rPr lang="ru-RU" sz="2000" dirty="0" smtClean="0"/>
              <a:t> </a:t>
            </a:r>
            <a:r>
              <a:rPr lang="ru-RU" b="1" dirty="0" smtClean="0"/>
              <a:t>Завереницима је подршку пружала Самостална радикална странка Љубе Стојановића, док је најутицајнија, Пашићева Народна радикална странка, била против њих.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2819400"/>
            <a:ext cx="4953000" cy="16312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Владе су састављали Радикали или Самосталци. Превагу су углавном имали старији  Радикали (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вештији и искуснији</a:t>
            </a:r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Напредак у привреди, образовању и војсци.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i1uk.itvnet.lv/upload2/articles/71/719263/images/_origin_Ka-sakas-pasaules-kari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4191000" cy="2895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3962400"/>
            <a:ext cx="8763000" cy="25545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1911, у Београду је са циљем уједињења српства - основана </a:t>
            </a:r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официрска </a:t>
            </a:r>
            <a:r>
              <a:rPr lang="sr-Cyrl-C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тајна организација "Уједињење или смрт", названа касније "Црна рука", </a:t>
            </a:r>
            <a:r>
              <a:rPr lang="sr-Cyrl-CS" sz="2000" dirty="0" smtClean="0">
                <a:solidFill>
                  <a:schemeClr val="tx1"/>
                </a:solidFill>
              </a:rPr>
              <a:t>чије су вође били </a:t>
            </a:r>
            <a:r>
              <a:rPr lang="sr-Cyrl-C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Драгутин Димитријевић Апис</a:t>
            </a:r>
            <a:r>
              <a:rPr lang="sr-Cyrl-CS" sz="2000" dirty="0" smtClean="0">
                <a:solidFill>
                  <a:schemeClr val="tx1"/>
                </a:solidFill>
              </a:rPr>
              <a:t>, Илија Радивојевић и Богдан Раденковић. </a:t>
            </a:r>
            <a:r>
              <a:rPr lang="sr-Cyrl-CS" sz="2000" b="1" dirty="0" smtClean="0">
                <a:solidFill>
                  <a:schemeClr val="tx1"/>
                </a:solidFill>
              </a:rPr>
              <a:t>Организација је предвиђала ослобођење српских крајева на територији Османске државе и Аустроугарске</a:t>
            </a:r>
            <a:r>
              <a:rPr lang="sr-Cyrl-C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sr-Cyrl-CS" sz="2000" dirty="0" smtClean="0">
                <a:solidFill>
                  <a:schemeClr val="tx1"/>
                </a:solidFill>
              </a:rPr>
              <a:t>Чланови су полагали заклетву у замраченој соби са капуљачом преко лица.</a:t>
            </a:r>
          </a:p>
          <a:p>
            <a:r>
              <a:rPr lang="sr-Cyrl-CS" sz="2000" dirty="0" smtClean="0">
                <a:solidFill>
                  <a:schemeClr val="tx1"/>
                </a:solidFill>
              </a:rPr>
              <a:t>Симболи организације били су: лобања, укрштени кости ,нож, бомба и отров.</a:t>
            </a:r>
          </a:p>
          <a:p>
            <a:r>
              <a:rPr lang="sr-Cyrl-CS" sz="2000" dirty="0" smtClean="0">
                <a:solidFill>
                  <a:schemeClr val="tx1"/>
                </a:solidFill>
              </a:rPr>
              <a:t>Отров је ношен да би се заробљени чланови спасли мучења.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in4s.net/wp-content/uploads/2014/05/feljton-crnaru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"/>
            <a:ext cx="4267200" cy="289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3200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Апис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048000"/>
            <a:ext cx="3352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>
                <a:solidFill>
                  <a:schemeClr val="bg1"/>
                </a:solidFill>
              </a:rPr>
              <a:t>"Црна рука"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686800" cy="34778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 рука</a:t>
            </a:r>
            <a:r>
              <a:rPr lang="sr-Cyrl-CS" sz="2000" dirty="0" smtClean="0"/>
              <a:t> </a:t>
            </a:r>
            <a:r>
              <a:rPr lang="sr-Cyrl-CS" sz="2000" dirty="0" smtClean="0">
                <a:solidFill>
                  <a:schemeClr val="tx1"/>
                </a:solidFill>
              </a:rPr>
              <a:t>је била тајна официрска организација у </a:t>
            </a:r>
            <a:r>
              <a:rPr lang="sr-Cyrl-RS" sz="2000" dirty="0" smtClean="0">
                <a:solidFill>
                  <a:schemeClr val="tx1"/>
                </a:solidFill>
              </a:rPr>
              <a:t>Краљевини Србији </a:t>
            </a:r>
            <a:r>
              <a:rPr lang="sr-Cyrl-CS" sz="2000" dirty="0" smtClean="0">
                <a:solidFill>
                  <a:schemeClr val="tx1"/>
                </a:solidFill>
              </a:rPr>
              <a:t>настала као супарничка група пре основаног удружења официра Црна рука. Њен </a:t>
            </a:r>
            <a:r>
              <a:rPr lang="sr-Cyrl-C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вођа</a:t>
            </a:r>
            <a:r>
              <a:rPr lang="sr-Cyrl-CS" sz="2000" dirty="0" smtClean="0">
                <a:solidFill>
                  <a:schemeClr val="tx1"/>
                </a:solidFill>
              </a:rPr>
              <a:t> био је</a:t>
            </a:r>
            <a:r>
              <a:rPr lang="sr-Cyrl-C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sr-Cyrl-C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Петар Живковић</a:t>
            </a:r>
            <a:r>
              <a:rPr lang="sr-Cyrl-CS" sz="2000" b="1" dirty="0" smtClean="0">
                <a:solidFill>
                  <a:schemeClr val="bg1"/>
                </a:solidFill>
              </a:rPr>
              <a:t> </a:t>
            </a:r>
            <a:r>
              <a:rPr lang="sr-Cyrl-CS" sz="2000" dirty="0" smtClean="0">
                <a:solidFill>
                  <a:schemeClr val="tx1"/>
                </a:solidFill>
              </a:rPr>
              <a:t>( ,,</a:t>
            </a:r>
            <a:r>
              <a:rPr lang="sr-Cyrl-CS" sz="2000" b="1" dirty="0" smtClean="0">
                <a:solidFill>
                  <a:schemeClr val="tx1"/>
                </a:solidFill>
              </a:rPr>
              <a:t>Пера Капија</a:t>
            </a:r>
            <a:r>
              <a:rPr lang="sr-Cyrl-CS" sz="2000" dirty="0" smtClean="0">
                <a:solidFill>
                  <a:schemeClr val="tx1"/>
                </a:solidFill>
              </a:rPr>
              <a:t>”) -потоњи председник југословенске Владе током  Шестојануарске диктатуре, а међу најистакнутијим оснивачима су  генерали </a:t>
            </a:r>
            <a:r>
              <a:rPr lang="sr-Cyrl-CS" sz="2000" b="1" dirty="0" smtClean="0">
                <a:solidFill>
                  <a:schemeClr val="tx1"/>
                </a:solidFill>
              </a:rPr>
              <a:t>Павле Јуришић  Штурм и Петар Мишић</a:t>
            </a:r>
            <a:r>
              <a:rPr lang="sr-Cyrl-CS" sz="2000" dirty="0" smtClean="0">
                <a:solidFill>
                  <a:schemeClr val="tx1"/>
                </a:solidFill>
              </a:rPr>
              <a:t>. Сматра се да је овај неформални круг официра основан </a:t>
            </a:r>
            <a:r>
              <a:rPr lang="sr-Cyrl-CS" sz="2000" b="1" dirty="0" smtClean="0">
                <a:solidFill>
                  <a:schemeClr val="tx1"/>
                </a:solidFill>
              </a:rPr>
              <a:t>1912</a:t>
            </a:r>
            <a:r>
              <a:rPr lang="sr-Cyrl-CS" sz="2000" dirty="0" smtClean="0">
                <a:solidFill>
                  <a:schemeClr val="tx1"/>
                </a:solidFill>
              </a:rPr>
              <a:t>. Белорукци су радили у врло блиској вези са престолонаследником и касније краљем Александром Карађорђевићем - са којима су имали заједничку нетрпељивост  према члановима Црне руке.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Нестанком Црне руке у </a:t>
            </a:r>
            <a:r>
              <a:rPr lang="sr-Cyrl-R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Солунском процесу 1917,</a:t>
            </a:r>
            <a:r>
              <a:rPr lang="sr-Latn-R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 рука преузима контролу над младим и амбициозним принцем Александром. Живковић постаје командант Краљеве гарде 1921.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10800000" flipV="1">
            <a:off x="2445518" y="6011733"/>
            <a:ext cx="4252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Генерал </a:t>
            </a:r>
            <a:r>
              <a:rPr lang="sr-Cyrl-CS" b="1" dirty="0" smtClean="0">
                <a:solidFill>
                  <a:schemeClr val="bg1"/>
                </a:solidFill>
              </a:rPr>
              <a:t>Петар Живковић</a:t>
            </a:r>
            <a:r>
              <a:rPr lang="ru-RU" b="1" dirty="0" smtClean="0">
                <a:solidFill>
                  <a:schemeClr val="bg1"/>
                </a:solidFill>
              </a:rPr>
              <a:t>, вођа Беле руке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8600"/>
            <a:ext cx="457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3200" b="1" dirty="0" smtClean="0">
                <a:solidFill>
                  <a:schemeClr val="bg1"/>
                </a:solidFill>
              </a:rPr>
              <a:t>Бела рука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a/a6/Petar_%C5%BDivkovi%C4%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0"/>
            <a:ext cx="2133600" cy="2286000"/>
          </a:xfrm>
          <a:prstGeom prst="rect">
            <a:avLst/>
          </a:prstGeom>
          <a:noFill/>
        </p:spPr>
      </p:pic>
      <p:pic>
        <p:nvPicPr>
          <p:cNvPr id="1028" name="Picture 4" descr="http://www.voa.mod.gov.rs/zivkovicrpe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191000"/>
            <a:ext cx="22098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24006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Самостална радикална странка (Самосталци)</a:t>
            </a:r>
            <a:r>
              <a:rPr lang="ru-RU" dirty="0" smtClean="0">
                <a:solidFill>
                  <a:schemeClr val="tx1"/>
                </a:solidFill>
              </a:rPr>
              <a:t> основана је </a:t>
            </a:r>
            <a:r>
              <a:rPr lang="ru-RU" b="1" dirty="0" smtClean="0">
                <a:solidFill>
                  <a:schemeClr val="bg1"/>
                </a:solidFill>
              </a:rPr>
              <a:t>1901.</a:t>
            </a:r>
            <a:r>
              <a:rPr lang="ru-RU" dirty="0" smtClean="0">
                <a:solidFill>
                  <a:schemeClr val="tx1"/>
                </a:solidFill>
              </a:rPr>
              <a:t> године након што је група млађих радикала иступила из Народне радикалне странке, зато што  је прихватила дводомни  Устав из 1901. и срадњу са напредњацима. Самосталци се, према Програму из 1902. залажу за принципе изворног радикализма (једнодомну Народну скупштину, парламентарног монарха, смањење пореза, стварање Балканског савеза).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Странка је до 1914. променила чак тројицу вођа</a:t>
            </a: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dirty="0" smtClean="0">
                <a:solidFill>
                  <a:schemeClr val="bg1"/>
                </a:solidFill>
              </a:rPr>
              <a:t>-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Љуба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Живковић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(до 1905),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Љуба Стојановић </a:t>
            </a:r>
            <a:r>
              <a:rPr lang="ru-RU" sz="1900" dirty="0" smtClean="0">
                <a:solidFill>
                  <a:schemeClr val="tx1"/>
                </a:solidFill>
              </a:rPr>
              <a:t>(до 1912) и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Љуба Давидовић </a:t>
            </a:r>
            <a:r>
              <a:rPr lang="ru-RU" sz="1900" dirty="0" smtClean="0">
                <a:solidFill>
                  <a:schemeClr val="tx1"/>
                </a:solidFill>
              </a:rPr>
              <a:t>(до 1919-оснива Демократску странку )</a:t>
            </a:r>
            <a:r>
              <a:rPr lang="sr-Latn-RS" sz="1900" dirty="0" smtClean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Српска социјалдемократска партија</a:t>
            </a:r>
            <a:r>
              <a:rPr lang="ru-RU" dirty="0" smtClean="0">
                <a:solidFill>
                  <a:schemeClr val="tx1"/>
                </a:solidFill>
              </a:rPr>
              <a:t> настала је 1903,спајањем организација  радничког покрета које су биле под утицајем социјалиста Светозара Марковића  и  Васе Пелагића. Залагала се за радничка права ,равноправност жена. С временом се под </a:t>
            </a:r>
            <a:r>
              <a:rPr lang="ru-RU" dirty="0" smtClean="0">
                <a:solidFill>
                  <a:schemeClr val="bg1"/>
                </a:solidFill>
              </a:rPr>
              <a:t>вођством   Димитрија Туцовића </a:t>
            </a:r>
            <a:r>
              <a:rPr lang="ru-RU" dirty="0" smtClean="0">
                <a:solidFill>
                  <a:schemeClr val="tx1"/>
                </a:solidFill>
              </a:rPr>
              <a:t> изградила као</a:t>
            </a:r>
            <a:r>
              <a:rPr lang="ru-RU" sz="1600" dirty="0" smtClean="0">
                <a:solidFill>
                  <a:schemeClr val="tx1"/>
                </a:solidFill>
              </a:rPr>
              <a:t> револуционарна   марксиситичка  организација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која је била за равноправну федерацију југословенских земаља.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14400" y="0"/>
            <a:ext cx="7467600" cy="6858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/>
              <a:t>Нове странке </a:t>
            </a:r>
            <a:endParaRPr lang="en-US" sz="2800" b="1" dirty="0"/>
          </a:p>
        </p:txBody>
      </p:sp>
      <p:pic>
        <p:nvPicPr>
          <p:cNvPr id="27650" name="Picture 2" descr="http://i52.tinypic.com/2ezpg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3429000" cy="2590800"/>
          </a:xfrm>
          <a:prstGeom prst="rect">
            <a:avLst/>
          </a:prstGeom>
          <a:noFill/>
        </p:spPr>
      </p:pic>
      <p:pic>
        <p:nvPicPr>
          <p:cNvPr id="27656" name="Picture 8" descr="https://upload.wikimedia.org/wikipedia/commons/f/f1/Captain_Dimitrije_Tucovi%C4%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0"/>
            <a:ext cx="1981200" cy="2152651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V="1">
            <a:off x="1066800" y="4800600"/>
            <a:ext cx="0" cy="14478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8400" y="3505200"/>
            <a:ext cx="28956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Поред њиховог великог  угледа најзначајнију политичку улогу имао је Никола Пашић.</a:t>
            </a:r>
            <a:endParaRPr lang="en-US" dirty="0"/>
          </a:p>
        </p:txBody>
      </p:sp>
    </p:spTree>
  </p:cSld>
  <p:clrMapOvr>
    <a:masterClrMapping/>
  </p:clrMapOvr>
  <p:transition spd="slow">
    <p:checker dir="vert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854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96</cp:revision>
  <dcterms:created xsi:type="dcterms:W3CDTF">2006-08-16T00:00:00Z</dcterms:created>
  <dcterms:modified xsi:type="dcterms:W3CDTF">2016-10-11T16:54:24Z</dcterms:modified>
</cp:coreProperties>
</file>